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0" r:id="rId3"/>
    <p:sldId id="257" r:id="rId4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281" r:id="rId29"/>
    <p:sldId id="282" r:id="rId30"/>
    <p:sldId id="283" r:id="rId31"/>
    <p:sldId id="284" r:id="rId32"/>
    <p:sldId id="285" r:id="rId33"/>
    <p:sldId id="286" r:id="rId34"/>
    <p:sldId id="302" r:id="rId35"/>
    <p:sldId id="303" r:id="rId36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2298" autoAdjust="0"/>
  </p:normalViewPr>
  <p:slideViewPr>
    <p:cSldViewPr snapToGrid="0">
      <p:cViewPr>
        <p:scale>
          <a:sx n="50" d="100"/>
          <a:sy n="50" d="100"/>
        </p:scale>
        <p:origin x="46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0" Type="http://schemas.openxmlformats.org/officeDocument/2006/relationships/tags" Target="tags/tag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6653D-7283-420D-A7ED-88AF0124A3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609C4-7423-4CFA-9A46-5DC2037163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第一部分为定义部分，实际上就是给某些后面可能经常用到的正则表达式取一个别名，从 而简化词法规则的书写。定义部分的格式一般为</a:t>
            </a:r>
            <a:endParaRPr lang="en-US" altLang="zh-CN" dirty="0"/>
          </a:p>
          <a:p>
            <a:r>
              <a:rPr lang="en-US" altLang="zh-CN" dirty="0"/>
              <a:t>name definition 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name</a:t>
            </a:r>
            <a:r>
              <a:rPr lang="zh-CN" altLang="en-US" dirty="0"/>
              <a:t>是名字，</a:t>
            </a:r>
            <a:r>
              <a:rPr lang="en-US" altLang="zh-CN" dirty="0"/>
              <a:t>definition</a:t>
            </a:r>
            <a:r>
              <a:rPr lang="zh-CN" altLang="en-US" dirty="0"/>
              <a:t>是任意的正则表达式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609C4-7423-4CFA-9A46-5DC2037163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349D51A-C2C4-443D-9710-843D31EE33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244307D-0A78-40CC-8DC7-416602B167E9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hyperlink" Target="Project_1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973" y="35054"/>
            <a:ext cx="10674897" cy="6822946"/>
          </a:xfrm>
          <a:prstGeom prst="rect">
            <a:avLst/>
          </a:prstGeom>
        </p:spPr>
      </p:pic>
      <p:sp>
        <p:nvSpPr>
          <p:cNvPr id="5" name="箭头: 右 4"/>
          <p:cNvSpPr/>
          <p:nvPr/>
        </p:nvSpPr>
        <p:spPr>
          <a:xfrm>
            <a:off x="3595955" y="118153"/>
            <a:ext cx="416103" cy="113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/>
          <p:cNvSpPr/>
          <p:nvPr/>
        </p:nvSpPr>
        <p:spPr>
          <a:xfrm>
            <a:off x="1015771" y="2536004"/>
            <a:ext cx="416103" cy="113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/>
          <p:cNvSpPr/>
          <p:nvPr/>
        </p:nvSpPr>
        <p:spPr>
          <a:xfrm>
            <a:off x="2453812" y="5104544"/>
            <a:ext cx="416103" cy="113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语法树构造与输出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6467302" cy="4023360"/>
          </a:xfrm>
        </p:spPr>
        <p:txBody>
          <a:bodyPr/>
          <a:lstStyle/>
          <a:p>
            <a:r>
              <a:rPr lang="zh-CN" altLang="en-US" dirty="0"/>
              <a:t>首先要完成任务</a:t>
            </a:r>
            <a:r>
              <a:rPr lang="en-US" altLang="zh-CN" dirty="0"/>
              <a:t>302</a:t>
            </a:r>
            <a:r>
              <a:rPr lang="zh-CN" altLang="en-US" dirty="0"/>
              <a:t>、</a:t>
            </a:r>
            <a:r>
              <a:rPr lang="en-US" altLang="zh-CN" dirty="0"/>
              <a:t>303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在任务</a:t>
            </a:r>
            <a:r>
              <a:rPr lang="en-US" altLang="zh-CN" dirty="0"/>
              <a:t>304</a:t>
            </a:r>
            <a:r>
              <a:rPr lang="zh-CN" altLang="en-US" dirty="0"/>
              <a:t>中给出了</a:t>
            </a:r>
            <a:r>
              <a:rPr lang="en-US" altLang="zh-CN" dirty="0" err="1"/>
              <a:t>parser.y</a:t>
            </a:r>
            <a:r>
              <a:rPr lang="zh-CN" altLang="en-US" dirty="0"/>
              <a:t>的部分内容，并输出语法树。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2935373"/>
            <a:ext cx="7810557" cy="29337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语法树构造与输出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6467302" cy="4023360"/>
          </a:xfrm>
        </p:spPr>
        <p:txBody>
          <a:bodyPr/>
          <a:lstStyle/>
          <a:p>
            <a:r>
              <a:rPr lang="zh-CN" altLang="en-US" dirty="0"/>
              <a:t>首先要完成任务</a:t>
            </a:r>
            <a:r>
              <a:rPr lang="en-US" altLang="zh-CN" dirty="0"/>
              <a:t>302</a:t>
            </a:r>
            <a:r>
              <a:rPr lang="zh-CN" altLang="en-US" dirty="0"/>
              <a:t>、</a:t>
            </a:r>
            <a:r>
              <a:rPr lang="en-US" altLang="zh-CN" dirty="0"/>
              <a:t>303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在任务</a:t>
            </a:r>
            <a:r>
              <a:rPr lang="en-US" altLang="zh-CN" dirty="0"/>
              <a:t>304</a:t>
            </a:r>
            <a:r>
              <a:rPr lang="zh-CN" altLang="en-US" dirty="0"/>
              <a:t>中给出了</a:t>
            </a:r>
            <a:r>
              <a:rPr lang="en-US" altLang="zh-CN" dirty="0" err="1"/>
              <a:t>parser.y</a:t>
            </a:r>
            <a:r>
              <a:rPr lang="zh-CN" altLang="en-US" dirty="0"/>
              <a:t>的部分内容，并输出语法树。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848" y="3111123"/>
            <a:ext cx="11420559" cy="24908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语法树构造与输出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zh-CN" altLang="en-US" dirty="0"/>
              <a:t>解析树和抽象语法树的不同之处</a:t>
            </a:r>
            <a:r>
              <a:rPr lang="en-US" altLang="zh-CN" dirty="0"/>
              <a:t>: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AST</a:t>
            </a:r>
            <a:r>
              <a:rPr lang="zh-CN" altLang="en-US" dirty="0"/>
              <a:t>不含有语法细节，比如冒号、括号、分号</a:t>
            </a:r>
            <a:endParaRPr lang="zh-CN" altLang="en-US" dirty="0"/>
          </a:p>
          <a:p>
            <a:r>
              <a:rPr lang="en-US" altLang="zh-CN" dirty="0"/>
              <a:t>AST</a:t>
            </a:r>
            <a:r>
              <a:rPr lang="zh-CN" altLang="en-US" dirty="0"/>
              <a:t>会压缩单继承节点</a:t>
            </a:r>
            <a:endParaRPr lang="zh-CN" altLang="en-US" dirty="0"/>
          </a:p>
          <a:p>
            <a:r>
              <a:rPr lang="zh-CN" altLang="en-US" dirty="0"/>
              <a:t>操作符会变成内部节点，不再会以叶子节点出现在树的末端。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096000" y="1845734"/>
            <a:ext cx="499872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737360"/>
            <a:ext cx="2914671" cy="40814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436" y="1737360"/>
            <a:ext cx="2838471" cy="42434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语法树构造与输出流程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214957" cy="4023360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语法树设计。在</a:t>
            </a:r>
            <a:r>
              <a:rPr lang="en-US" altLang="zh-CN" dirty="0" err="1"/>
              <a:t>astnode.h</a:t>
            </a:r>
            <a:r>
              <a:rPr lang="zh-CN" altLang="en-US" dirty="0"/>
              <a:t>中，定义了所有不同语法单元（非终结符和终结符）的类。不同类代表不同的语法单元。</a:t>
            </a:r>
            <a:r>
              <a:rPr lang="en-US" altLang="zh-CN" dirty="0"/>
              <a:t>35</a:t>
            </a:r>
            <a:r>
              <a:rPr lang="zh-CN" altLang="en-US" dirty="0"/>
              <a:t>行表示表达式的基类，</a:t>
            </a:r>
            <a:r>
              <a:rPr lang="en-US" altLang="zh-CN" dirty="0"/>
              <a:t>43</a:t>
            </a:r>
            <a:r>
              <a:rPr lang="zh-CN" altLang="en-US" dirty="0"/>
              <a:t>行表示整数。对应在</a:t>
            </a:r>
            <a:r>
              <a:rPr lang="en-US" altLang="zh-CN" dirty="0" err="1"/>
              <a:t>parser.y</a:t>
            </a:r>
            <a:r>
              <a:rPr lang="zh-CN" altLang="en-US" dirty="0"/>
              <a:t>中就是右侧</a:t>
            </a:r>
            <a:r>
              <a:rPr lang="en-US" altLang="zh-CN" dirty="0"/>
              <a:t>178</a:t>
            </a:r>
            <a:r>
              <a:rPr lang="zh-CN" altLang="en-US" dirty="0"/>
              <a:t>行</a:t>
            </a:r>
            <a:r>
              <a:rPr lang="en-US" altLang="zh-CN" dirty="0"/>
              <a:t>Exp</a:t>
            </a:r>
            <a:r>
              <a:rPr lang="zh-CN" altLang="en-US" dirty="0"/>
              <a:t>和</a:t>
            </a:r>
            <a:r>
              <a:rPr lang="en-US" altLang="zh-CN" dirty="0"/>
              <a:t>208</a:t>
            </a:r>
            <a:r>
              <a:rPr lang="zh-CN" altLang="en-US" dirty="0"/>
              <a:t>行</a:t>
            </a:r>
            <a:r>
              <a:rPr lang="en-US" altLang="zh-CN" dirty="0"/>
              <a:t>INT</a:t>
            </a:r>
            <a:r>
              <a:rPr lang="zh-CN" altLang="en-US" dirty="0"/>
              <a:t>所需要的节点内容。也就是</a:t>
            </a:r>
            <a:r>
              <a:rPr lang="zh-CN" altLang="en-US" b="1" dirty="0"/>
              <a:t>使用类表示语法树中的不同节点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096000" y="1845734"/>
            <a:ext cx="499872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1" y="3038183"/>
            <a:ext cx="4591084" cy="373382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20" y="3169437"/>
            <a:ext cx="7048552" cy="159544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920" y="4873260"/>
            <a:ext cx="6415134" cy="7620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语法树构造与输出流程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6058593" cy="4023360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完善</a:t>
            </a:r>
            <a:r>
              <a:rPr lang="en-US" altLang="zh-CN" dirty="0" err="1"/>
              <a:t>parser.y</a:t>
            </a:r>
            <a:r>
              <a:rPr lang="zh-CN" altLang="en-US" dirty="0"/>
              <a:t>语法规则，</a:t>
            </a:r>
            <a:r>
              <a:rPr lang="en-US" altLang="zh-CN" dirty="0"/>
              <a:t>106</a:t>
            </a:r>
            <a:r>
              <a:rPr lang="zh-CN" altLang="en-US" dirty="0"/>
              <a:t>行为构建</a:t>
            </a:r>
            <a:r>
              <a:rPr lang="en-US" altLang="zh-CN" dirty="0"/>
              <a:t>program</a:t>
            </a:r>
            <a:r>
              <a:rPr lang="zh-CN" altLang="en-US" dirty="0"/>
              <a:t>节点，</a:t>
            </a:r>
            <a:r>
              <a:rPr lang="en-US" altLang="zh-CN" dirty="0"/>
              <a:t>$1</a:t>
            </a:r>
            <a:r>
              <a:rPr lang="zh-CN" altLang="en-US" dirty="0"/>
              <a:t>为</a:t>
            </a:r>
            <a:r>
              <a:rPr lang="en-US" altLang="zh-CN" dirty="0" err="1"/>
              <a:t>ExtDefList</a:t>
            </a:r>
            <a:r>
              <a:rPr lang="zh-CN" altLang="en-US" dirty="0"/>
              <a:t>节点，</a:t>
            </a:r>
            <a:r>
              <a:rPr lang="en-US" altLang="zh-CN" dirty="0"/>
              <a:t>$1</a:t>
            </a:r>
            <a:r>
              <a:rPr lang="zh-CN" altLang="en-US" dirty="0"/>
              <a:t>由</a:t>
            </a:r>
            <a:r>
              <a:rPr lang="en-US" altLang="zh-CN" dirty="0"/>
              <a:t>108</a:t>
            </a:r>
            <a:r>
              <a:rPr lang="zh-CN" altLang="en-US" dirty="0"/>
              <a:t>，</a:t>
            </a:r>
            <a:r>
              <a:rPr lang="en-US" altLang="zh-CN" dirty="0"/>
              <a:t>109</a:t>
            </a:r>
            <a:r>
              <a:rPr lang="zh-CN" altLang="en-US" dirty="0"/>
              <a:t>行构建。</a:t>
            </a:r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096000" y="1845734"/>
            <a:ext cx="499872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79" y="2812679"/>
            <a:ext cx="7691494" cy="28813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70764" y="4260273"/>
            <a:ext cx="3138054" cy="1129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填写对应的动作</a:t>
            </a:r>
            <a:endParaRPr lang="zh-CN" altLang="en-US" dirty="0"/>
          </a:p>
        </p:txBody>
      </p:sp>
      <p:sp>
        <p:nvSpPr>
          <p:cNvPr id="6" name="右大括号 5"/>
          <p:cNvSpPr/>
          <p:nvPr/>
        </p:nvSpPr>
        <p:spPr>
          <a:xfrm>
            <a:off x="4869873" y="4260273"/>
            <a:ext cx="69272" cy="11291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152" y="341859"/>
            <a:ext cx="10058400" cy="1450757"/>
          </a:xfrm>
        </p:spPr>
        <p:txBody>
          <a:bodyPr/>
          <a:lstStyle/>
          <a:p>
            <a:r>
              <a:rPr lang="zh-CN" altLang="en-US" dirty="0"/>
              <a:t>语法树构造与输出流程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152" y="1790314"/>
            <a:ext cx="5365865" cy="451350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完善</a:t>
            </a:r>
            <a:r>
              <a:rPr lang="en-US" altLang="zh-CN" dirty="0"/>
              <a:t>astnode.cpp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主要有两个内容：</a:t>
            </a:r>
            <a:endParaRPr lang="en-US" altLang="zh-CN" dirty="0"/>
          </a:p>
          <a:p>
            <a:r>
              <a:rPr lang="zh-CN" altLang="en-US" dirty="0"/>
              <a:t>一是在</a:t>
            </a:r>
            <a:r>
              <a:rPr lang="en-US" altLang="zh-CN" dirty="0" err="1"/>
              <a:t>parser.y</a:t>
            </a:r>
            <a:r>
              <a:rPr lang="zh-CN" altLang="en-US" dirty="0"/>
              <a:t>中需要构造节点，即需要</a:t>
            </a:r>
            <a:r>
              <a:rPr lang="en-US" altLang="zh-CN" dirty="0"/>
              <a:t>new </a:t>
            </a:r>
            <a:r>
              <a:rPr lang="zh-CN" altLang="en-US" dirty="0"/>
              <a:t>对象。在完成所有节点构造后，语法树也就构造完成。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二是需要输出语法树的节点内容，进行测评。输出语法节点内容是通过每个类（语法单元、终结符和非终结符）的</a:t>
            </a:r>
            <a:r>
              <a:rPr lang="en-US" altLang="zh-CN" dirty="0"/>
              <a:t>parse</a:t>
            </a:r>
            <a:r>
              <a:rPr lang="zh-CN" altLang="en-US" dirty="0"/>
              <a:t>方法实现。如右图，是变量声明节点输出的代码。</a:t>
            </a:r>
            <a:endParaRPr lang="en-US" altLang="zh-CN" dirty="0"/>
          </a:p>
          <a:p>
            <a:r>
              <a:rPr lang="en-US" altLang="zh-CN" dirty="0"/>
              <a:t>int </a:t>
            </a:r>
            <a:r>
              <a:rPr lang="en-US" altLang="zh-CN" dirty="0" err="1"/>
              <a:t>i</a:t>
            </a:r>
            <a:r>
              <a:rPr lang="en-US" altLang="zh-CN" dirty="0"/>
              <a:t>=83;</a:t>
            </a:r>
            <a:r>
              <a:rPr lang="zh-CN" altLang="en-US" dirty="0"/>
              <a:t>对应的右侧代码和输出内容</a:t>
            </a:r>
            <a:endParaRPr lang="en-US" altLang="zh-CN" dirty="0"/>
          </a:p>
          <a:p>
            <a:r>
              <a:rPr lang="en-US" altLang="zh-CN" dirty="0" err="1"/>
              <a:t>i</a:t>
            </a:r>
            <a:r>
              <a:rPr lang="en-US" altLang="zh-CN" dirty="0"/>
              <a:t>=83</a:t>
            </a:r>
            <a:r>
              <a:rPr lang="zh-CN" altLang="en-US" dirty="0"/>
              <a:t>实际上是表达式，对应代码</a:t>
            </a:r>
            <a:r>
              <a:rPr lang="en-US" altLang="zh-CN" dirty="0"/>
              <a:t>146</a:t>
            </a:r>
            <a:r>
              <a:rPr lang="zh-CN" altLang="en-US" dirty="0"/>
              <a:t>行会进入</a:t>
            </a:r>
            <a:r>
              <a:rPr lang="en-US" altLang="zh-CN" dirty="0"/>
              <a:t>exp</a:t>
            </a:r>
            <a:r>
              <a:rPr lang="zh-CN" altLang="en-US" dirty="0"/>
              <a:t>的语法子树解析输出。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096000" y="1845734"/>
            <a:ext cx="499872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988" y="3491601"/>
            <a:ext cx="6457997" cy="357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673" y="-31846"/>
            <a:ext cx="3910041" cy="38338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241" y="3134512"/>
            <a:ext cx="4381532" cy="28527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075" y="5090773"/>
            <a:ext cx="3390925" cy="134779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398327" y="4225636"/>
            <a:ext cx="3581400" cy="865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语法树构造与输出流程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当实现了需要的类的</a:t>
            </a:r>
            <a:r>
              <a:rPr lang="en-US" altLang="zh-CN" dirty="0"/>
              <a:t>parse</a:t>
            </a:r>
            <a:r>
              <a:rPr lang="zh-CN" altLang="en-US" dirty="0"/>
              <a:t>方法后，在</a:t>
            </a:r>
            <a:r>
              <a:rPr lang="en-US" altLang="zh-CN" dirty="0"/>
              <a:t>main.cpp</a:t>
            </a:r>
            <a:r>
              <a:rPr lang="zh-CN" altLang="en-US" dirty="0"/>
              <a:t>中，第</a:t>
            </a:r>
            <a:r>
              <a:rPr lang="en-US" altLang="zh-CN" dirty="0"/>
              <a:t>29</a:t>
            </a:r>
            <a:r>
              <a:rPr lang="zh-CN" altLang="en-US" dirty="0"/>
              <a:t>行，调用了</a:t>
            </a:r>
            <a:r>
              <a:rPr lang="en-US" altLang="zh-CN" dirty="0" err="1"/>
              <a:t>NProgram</a:t>
            </a:r>
            <a:r>
              <a:rPr lang="en-US" altLang="zh-CN" dirty="0"/>
              <a:t> *p </a:t>
            </a:r>
            <a:r>
              <a:rPr lang="zh-CN" altLang="en-US" dirty="0"/>
              <a:t>对应的</a:t>
            </a:r>
            <a:r>
              <a:rPr lang="en-US" altLang="zh-CN" dirty="0"/>
              <a:t>parse</a:t>
            </a:r>
            <a:r>
              <a:rPr lang="zh-CN" altLang="en-US" dirty="0"/>
              <a:t>方法。这也是输出语法树内容的入口。</a:t>
            </a:r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096000" y="1845734"/>
            <a:ext cx="499872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9365" y="1795236"/>
            <a:ext cx="4100542" cy="41243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虚函数在</a:t>
            </a:r>
            <a:r>
              <a:rPr lang="en-US" altLang="zh-CN" dirty="0" err="1"/>
              <a:t>miniC</a:t>
            </a:r>
            <a:r>
              <a:rPr lang="zh-CN" altLang="en-US" dirty="0"/>
              <a:t>中的应用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73" y="1841090"/>
            <a:ext cx="6629415" cy="4023360"/>
          </a:xfrm>
        </p:spPr>
        <p:txBody>
          <a:bodyPr/>
          <a:lstStyle/>
          <a:p>
            <a:r>
              <a:rPr lang="zh-CN" altLang="en-US" dirty="0"/>
              <a:t>在实现输出语法树时，为不同的类实现了</a:t>
            </a:r>
            <a:r>
              <a:rPr lang="en-US" altLang="zh-CN" dirty="0"/>
              <a:t>parse</a:t>
            </a:r>
            <a:r>
              <a:rPr lang="zh-CN" altLang="en-US" dirty="0"/>
              <a:t>方法。右图所示，为变量声明的语法节点，并对</a:t>
            </a:r>
            <a:r>
              <a:rPr lang="en-US" altLang="zh-CN" dirty="0"/>
              <a:t>int </a:t>
            </a:r>
            <a:r>
              <a:rPr lang="en-US" altLang="zh-CN" dirty="0" err="1"/>
              <a:t>i</a:t>
            </a:r>
            <a:r>
              <a:rPr lang="en-US" altLang="zh-CN" dirty="0"/>
              <a:t>=83;</a:t>
            </a:r>
            <a:r>
              <a:rPr lang="zh-CN" altLang="en-US" dirty="0"/>
              <a:t>调用了</a:t>
            </a:r>
            <a:r>
              <a:rPr lang="en-US" altLang="zh-CN" dirty="0"/>
              <a:t>exp-&gt;parse()</a:t>
            </a:r>
            <a:r>
              <a:rPr lang="zh-CN" altLang="en-US" dirty="0"/>
              <a:t>方法。但</a:t>
            </a:r>
            <a:r>
              <a:rPr lang="en-US" altLang="zh-CN" dirty="0"/>
              <a:t>exp</a:t>
            </a:r>
            <a:r>
              <a:rPr lang="zh-CN" altLang="en-US" dirty="0"/>
              <a:t>在</a:t>
            </a:r>
            <a:r>
              <a:rPr lang="en-US" altLang="zh-CN" dirty="0" err="1"/>
              <a:t>NDec</a:t>
            </a:r>
            <a:r>
              <a:rPr lang="zh-CN" altLang="en-US" dirty="0"/>
              <a:t>类中的声明为下图所示。</a:t>
            </a:r>
            <a:endParaRPr lang="en-US" altLang="zh-CN" dirty="0"/>
          </a:p>
          <a:p>
            <a:r>
              <a:rPr lang="en-US" altLang="zh-CN" dirty="0"/>
              <a:t>exp</a:t>
            </a:r>
            <a:r>
              <a:rPr lang="zh-CN" altLang="en-US" dirty="0"/>
              <a:t>为</a:t>
            </a:r>
            <a:r>
              <a:rPr lang="en-US" altLang="zh-CN" dirty="0" err="1"/>
              <a:t>NExpression</a:t>
            </a:r>
            <a:r>
              <a:rPr lang="zh-CN" altLang="en-US" dirty="0"/>
              <a:t>类，但其是一个基类</a:t>
            </a:r>
            <a:endParaRPr lang="en-US" altLang="zh-CN" dirty="0"/>
          </a:p>
          <a:p>
            <a:r>
              <a:rPr lang="zh-CN" altLang="en-US" dirty="0"/>
              <a:t>如右下图，</a:t>
            </a:r>
            <a:r>
              <a:rPr lang="en-US" altLang="zh-CN" dirty="0"/>
              <a:t>exp</a:t>
            </a:r>
            <a:r>
              <a:rPr lang="zh-CN" altLang="en-US" dirty="0"/>
              <a:t>中根本没有</a:t>
            </a:r>
            <a:r>
              <a:rPr lang="en-US" altLang="zh-CN" dirty="0" err="1"/>
              <a:t>NInteger</a:t>
            </a:r>
            <a:r>
              <a:rPr lang="zh-CN" altLang="en-US" dirty="0"/>
              <a:t>的信息</a:t>
            </a:r>
            <a:endParaRPr lang="en-US" altLang="zh-CN" dirty="0"/>
          </a:p>
          <a:p>
            <a:r>
              <a:rPr lang="en-US" altLang="zh-CN" dirty="0" err="1"/>
              <a:t>NExpression</a:t>
            </a:r>
            <a:r>
              <a:rPr lang="zh-CN" altLang="en-US" dirty="0"/>
              <a:t>中的</a:t>
            </a:r>
            <a:r>
              <a:rPr lang="en-US" altLang="zh-CN" dirty="0"/>
              <a:t>parse</a:t>
            </a:r>
            <a:r>
              <a:rPr lang="zh-CN" altLang="en-US" dirty="0"/>
              <a:t>是虚函数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为什么调用</a:t>
            </a:r>
            <a:r>
              <a:rPr lang="en-US" altLang="zh-CN" dirty="0"/>
              <a:t>exp-&gt;parse()</a:t>
            </a:r>
            <a:r>
              <a:rPr lang="zh-CN" altLang="en-US" dirty="0"/>
              <a:t>会处理</a:t>
            </a:r>
            <a:r>
              <a:rPr lang="en-US" altLang="zh-CN" dirty="0" err="1"/>
              <a:t>NInteger</a:t>
            </a:r>
            <a:r>
              <a:rPr lang="zh-CN" altLang="en-US" dirty="0"/>
              <a:t>信息？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6695" y="286603"/>
            <a:ext cx="4381532" cy="28527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26827" y="1413165"/>
            <a:ext cx="3581400" cy="865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39" y="3188676"/>
            <a:ext cx="6853288" cy="20050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95" y="5243018"/>
            <a:ext cx="4381532" cy="16575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90" y="4997668"/>
            <a:ext cx="4024342" cy="17335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虚函数在</a:t>
            </a:r>
            <a:r>
              <a:rPr lang="en-US" altLang="zh-CN" dirty="0" err="1"/>
              <a:t>miniC</a:t>
            </a:r>
            <a:r>
              <a:rPr lang="zh-CN" altLang="en-US" dirty="0"/>
              <a:t>中的应用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1" y="1845734"/>
            <a:ext cx="6511868" cy="4023360"/>
          </a:xfrm>
        </p:spPr>
        <p:txBody>
          <a:bodyPr/>
          <a:lstStyle/>
          <a:p>
            <a:r>
              <a:rPr lang="en-US" altLang="zh-CN" dirty="0" err="1"/>
              <a:t>NExpression</a:t>
            </a:r>
            <a:r>
              <a:rPr lang="zh-CN" altLang="en-US" dirty="0"/>
              <a:t>中的</a:t>
            </a:r>
            <a:r>
              <a:rPr lang="en-US" altLang="zh-CN" dirty="0"/>
              <a:t>parse</a:t>
            </a:r>
            <a:r>
              <a:rPr lang="zh-CN" altLang="en-US" dirty="0"/>
              <a:t>是虚函数，当右上图</a:t>
            </a:r>
            <a:r>
              <a:rPr lang="en-US" altLang="zh-CN" dirty="0"/>
              <a:t>exp-&gt;parse()</a:t>
            </a:r>
            <a:r>
              <a:rPr lang="zh-CN" altLang="en-US" dirty="0"/>
              <a:t>运行时，会转而调用</a:t>
            </a:r>
            <a:r>
              <a:rPr lang="en-US" altLang="zh-CN" dirty="0" err="1"/>
              <a:t>Ninteger</a:t>
            </a:r>
            <a:r>
              <a:rPr lang="zh-CN" altLang="en-US" dirty="0"/>
              <a:t>的</a:t>
            </a:r>
            <a:r>
              <a:rPr lang="en-US" altLang="zh-CN" dirty="0"/>
              <a:t>parse</a:t>
            </a:r>
            <a:r>
              <a:rPr lang="zh-CN" altLang="en-US" dirty="0"/>
              <a:t>方法。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9148" y="882485"/>
            <a:ext cx="4519646" cy="1709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48" y="2700609"/>
            <a:ext cx="4024342" cy="17335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48" y="4434172"/>
            <a:ext cx="4333907" cy="19240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48" y="27610"/>
            <a:ext cx="3043260" cy="8048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虚函数在</a:t>
            </a:r>
            <a:r>
              <a:rPr lang="en-US" altLang="zh-CN" dirty="0" err="1"/>
              <a:t>miniC</a:t>
            </a:r>
            <a:r>
              <a:rPr lang="zh-CN" altLang="en-US" dirty="0"/>
              <a:t>中的应用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1" y="1845733"/>
            <a:ext cx="6511868" cy="4388811"/>
          </a:xfrm>
        </p:spPr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 err="1"/>
              <a:t>parser.y</a:t>
            </a:r>
            <a:r>
              <a:rPr lang="zh-CN" altLang="en-US" dirty="0"/>
              <a:t>说起，在语法规则分析时，会调用</a:t>
            </a:r>
            <a:r>
              <a:rPr lang="en-US" altLang="zh-CN" dirty="0"/>
              <a:t>new </a:t>
            </a:r>
            <a:r>
              <a:rPr lang="en-US" altLang="zh-CN" dirty="0" err="1"/>
              <a:t>NDec</a:t>
            </a:r>
            <a:r>
              <a:rPr lang="en-US" altLang="zh-CN" dirty="0"/>
              <a:t>… </a:t>
            </a:r>
            <a:r>
              <a:rPr lang="zh-CN" altLang="en-US" dirty="0"/>
              <a:t>传入参数</a:t>
            </a:r>
            <a:r>
              <a:rPr lang="en-US" altLang="zh-CN" dirty="0"/>
              <a:t>$3</a:t>
            </a:r>
            <a:r>
              <a:rPr lang="zh-CN" altLang="en-US" dirty="0"/>
              <a:t>为</a:t>
            </a:r>
            <a:r>
              <a:rPr lang="en-US" altLang="zh-CN" dirty="0"/>
              <a:t>Exp</a:t>
            </a:r>
            <a:r>
              <a:rPr lang="zh-CN" altLang="en-US" dirty="0"/>
              <a:t>类型。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Exp</a:t>
            </a:r>
            <a:r>
              <a:rPr lang="zh-CN" altLang="en-US" dirty="0"/>
              <a:t>规则对应的</a:t>
            </a:r>
            <a:r>
              <a:rPr lang="en-US" altLang="zh-CN" dirty="0"/>
              <a:t>INT</a:t>
            </a:r>
            <a:r>
              <a:rPr lang="zh-CN" altLang="en-US" dirty="0"/>
              <a:t>为</a:t>
            </a:r>
            <a:r>
              <a:rPr lang="en-US" altLang="zh-CN" dirty="0" err="1"/>
              <a:t>NInteger</a:t>
            </a:r>
            <a:r>
              <a:rPr lang="zh-CN" altLang="en-US" dirty="0"/>
              <a:t>是</a:t>
            </a:r>
            <a:r>
              <a:rPr lang="en-US" altLang="zh-CN" dirty="0" err="1"/>
              <a:t>Nexpression</a:t>
            </a:r>
            <a:r>
              <a:rPr lang="zh-CN" altLang="en-US" dirty="0"/>
              <a:t>的子类，传给</a:t>
            </a:r>
            <a:r>
              <a:rPr lang="en-US" altLang="zh-CN" dirty="0"/>
              <a:t>Dec</a:t>
            </a:r>
            <a:r>
              <a:rPr lang="zh-CN" altLang="en-US" dirty="0"/>
              <a:t>的实际上是</a:t>
            </a:r>
            <a:r>
              <a:rPr lang="en-US" altLang="zh-CN" dirty="0" err="1"/>
              <a:t>NInteger</a:t>
            </a:r>
            <a:r>
              <a:rPr lang="zh-CN" altLang="en-US" dirty="0"/>
              <a:t>的指针，只是进行了指针的强制类型转换</a:t>
            </a:r>
            <a:endParaRPr lang="en-US" altLang="zh-CN" dirty="0"/>
          </a:p>
          <a:p>
            <a:r>
              <a:rPr lang="zh-CN" altLang="en-US" dirty="0"/>
              <a:t>即右侧</a:t>
            </a:r>
            <a:r>
              <a:rPr lang="en-US" altLang="zh-CN" dirty="0"/>
              <a:t>exp</a:t>
            </a:r>
            <a:r>
              <a:rPr lang="zh-CN" altLang="en-US" dirty="0"/>
              <a:t>指向的原始数据为</a:t>
            </a:r>
            <a:r>
              <a:rPr lang="en-US" altLang="zh-CN" dirty="0" err="1"/>
              <a:t>NInteger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2559190"/>
            <a:ext cx="9182167" cy="11715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03764" y="2777836"/>
            <a:ext cx="5756564" cy="235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00049"/>
            <a:ext cx="6319884" cy="280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759" y="3857414"/>
            <a:ext cx="4381532" cy="28527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2707465" cy="66983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CN" dirty="0" err="1">
                <a:hlinkClick r:id="rId1" action="ppaction://hlinkfile"/>
              </a:rPr>
              <a:t>Flex&amp;Bison</a:t>
            </a:r>
            <a:endParaRPr lang="zh-CN" altLang="en-US" dirty="0">
              <a:hlinkClick r:id="rId1" action="ppaction://hlinkfile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839282"/>
          </a:xfrm>
        </p:spPr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源代码文件包括三个部分，由“</a:t>
            </a:r>
            <a:r>
              <a:rPr lang="en-US" altLang="zh-CN" dirty="0"/>
              <a:t>%%”</a:t>
            </a:r>
            <a:r>
              <a:rPr lang="zh-CN" altLang="en-US" dirty="0"/>
              <a:t>隔开，如下所示： </a:t>
            </a:r>
            <a:endParaRPr lang="en-US" altLang="zh-CN" dirty="0"/>
          </a:p>
          <a:p>
            <a:r>
              <a:rPr lang="en-US" altLang="zh-CN" dirty="0"/>
              <a:t>1 {definitions} </a:t>
            </a:r>
            <a:endParaRPr lang="en-US" altLang="zh-CN" dirty="0"/>
          </a:p>
          <a:p>
            <a:r>
              <a:rPr lang="en-US" altLang="zh-CN" dirty="0"/>
              <a:t>2 %% </a:t>
            </a:r>
            <a:endParaRPr lang="en-US" altLang="zh-CN" dirty="0"/>
          </a:p>
          <a:p>
            <a:r>
              <a:rPr lang="en-US" altLang="zh-CN" dirty="0"/>
              <a:t>3 {rules} </a:t>
            </a:r>
            <a:endParaRPr lang="en-US" altLang="zh-CN" dirty="0"/>
          </a:p>
          <a:p>
            <a:r>
              <a:rPr lang="en-US" altLang="zh-CN" dirty="0"/>
              <a:t>4 %% </a:t>
            </a:r>
            <a:endParaRPr lang="en-US" altLang="zh-CN" dirty="0"/>
          </a:p>
          <a:p>
            <a:r>
              <a:rPr lang="en-US" altLang="zh-CN" dirty="0"/>
              <a:t>5 {user subroutines}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虚函数在</a:t>
            </a:r>
            <a:r>
              <a:rPr lang="en-US" altLang="zh-CN" dirty="0" err="1"/>
              <a:t>miniC</a:t>
            </a:r>
            <a:r>
              <a:rPr lang="zh-CN" altLang="en-US" dirty="0"/>
              <a:t>中的应用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350" y="1940983"/>
            <a:ext cx="7094799" cy="4301731"/>
          </a:xfrm>
        </p:spPr>
        <p:txBody>
          <a:bodyPr>
            <a:normAutofit/>
          </a:bodyPr>
          <a:lstStyle/>
          <a:p>
            <a:r>
              <a:rPr lang="zh-CN" altLang="en-US" dirty="0"/>
              <a:t>类的普通成员函数在编译时已经确定好调用的函数的地址，如</a:t>
            </a:r>
            <a:r>
              <a:rPr lang="en-US" altLang="zh-CN" dirty="0"/>
              <a:t>a-&gt;</a:t>
            </a:r>
            <a:r>
              <a:rPr lang="en-US" altLang="zh-CN" dirty="0" err="1"/>
              <a:t>getName</a:t>
            </a:r>
            <a:r>
              <a:rPr lang="en-US" altLang="zh-CN" dirty="0"/>
              <a:t>()</a:t>
            </a:r>
            <a:r>
              <a:rPr lang="zh-CN" altLang="en-US" dirty="0"/>
              <a:t>，在运行时，会根据</a:t>
            </a:r>
            <a:r>
              <a:rPr lang="en-US" altLang="zh-CN" dirty="0"/>
              <a:t>a</a:t>
            </a:r>
            <a:r>
              <a:rPr lang="zh-CN" altLang="en-US" dirty="0"/>
              <a:t>类的</a:t>
            </a:r>
            <a:r>
              <a:rPr lang="en-US" altLang="zh-CN" dirty="0" err="1"/>
              <a:t>getName</a:t>
            </a:r>
            <a:r>
              <a:rPr lang="zh-CN" altLang="en-US" dirty="0"/>
              <a:t>地址直接调用</a:t>
            </a:r>
            <a:endParaRPr lang="en-US" altLang="zh-CN" dirty="0"/>
          </a:p>
          <a:p>
            <a:r>
              <a:rPr lang="zh-CN" altLang="en-US" dirty="0"/>
              <a:t>虚函数在编译时无法直接确定地址，但会生成一个虚函数表，使用表中的第几个地址表示该函数。在运行时，如下</a:t>
            </a:r>
            <a:r>
              <a:rPr lang="en-US" altLang="zh-CN" dirty="0"/>
              <a:t>new </a:t>
            </a:r>
            <a:r>
              <a:rPr lang="en-US" altLang="zh-CN" dirty="0" err="1"/>
              <a:t>NInteger</a:t>
            </a:r>
            <a:r>
              <a:rPr lang="zh-CN" altLang="en-US" dirty="0"/>
              <a:t>时，会该实例对象的虚函数表中写明</a:t>
            </a:r>
            <a:r>
              <a:rPr lang="en-US" altLang="zh-CN" dirty="0"/>
              <a:t>parse</a:t>
            </a:r>
            <a:r>
              <a:rPr lang="zh-CN" altLang="en-US" dirty="0"/>
              <a:t>虚函数的地址。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因此在</a:t>
            </a:r>
            <a:r>
              <a:rPr lang="en-US" altLang="zh-CN" dirty="0"/>
              <a:t>exp-&gt;parse()</a:t>
            </a:r>
            <a:r>
              <a:rPr lang="zh-CN" altLang="en-US" dirty="0"/>
              <a:t>调用时，查虚函数表得到</a:t>
            </a:r>
            <a:r>
              <a:rPr lang="en-US" altLang="zh-CN" dirty="0"/>
              <a:t>parse</a:t>
            </a:r>
            <a:r>
              <a:rPr lang="zh-CN" altLang="en-US" dirty="0"/>
              <a:t>的地址是上述实例的</a:t>
            </a:r>
            <a:r>
              <a:rPr lang="en-US" altLang="zh-CN" dirty="0" err="1"/>
              <a:t>NInteger</a:t>
            </a:r>
            <a:r>
              <a:rPr lang="zh-CN" altLang="en-US" dirty="0"/>
              <a:t>的</a:t>
            </a:r>
            <a:r>
              <a:rPr lang="en-US" altLang="zh-CN" dirty="0"/>
              <a:t>parse</a:t>
            </a:r>
            <a:r>
              <a:rPr lang="zh-CN" altLang="en-US" dirty="0"/>
              <a:t>的地址，进而可以访问到相应的信息。</a:t>
            </a:r>
            <a:endParaRPr lang="en-US" altLang="zh-CN" dirty="0"/>
          </a:p>
          <a:p>
            <a:r>
              <a:rPr lang="zh-CN" altLang="en-US" dirty="0"/>
              <a:t>但是为什么大费周章的使用虚函数而非指针强制类型转换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273" y="4018099"/>
            <a:ext cx="6319884" cy="280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141" y="3294707"/>
            <a:ext cx="4381532" cy="28527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虚函数在</a:t>
            </a:r>
            <a:r>
              <a:rPr lang="en-US" altLang="zh-CN" dirty="0" err="1"/>
              <a:t>miniC</a:t>
            </a:r>
            <a:r>
              <a:rPr lang="zh-CN" altLang="en-US" dirty="0"/>
              <a:t>中的应用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1" y="1845733"/>
            <a:ext cx="6511868" cy="4301731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为什么大费周章的使用虚函数而非指针强制类型转换，将</a:t>
            </a:r>
            <a:r>
              <a:rPr lang="en-US" altLang="zh-CN" dirty="0"/>
              <a:t>exp</a:t>
            </a:r>
            <a:r>
              <a:rPr lang="zh-CN" altLang="en-US" dirty="0"/>
              <a:t>转换回</a:t>
            </a:r>
            <a:r>
              <a:rPr lang="en-US" altLang="zh-CN" dirty="0" err="1"/>
              <a:t>NInteger</a:t>
            </a:r>
            <a:r>
              <a:rPr lang="zh-CN" altLang="en-US" dirty="0"/>
              <a:t>类型？再调用对应的</a:t>
            </a:r>
            <a:r>
              <a:rPr lang="en-US" altLang="zh-CN" dirty="0"/>
              <a:t>parse</a:t>
            </a:r>
            <a:r>
              <a:rPr lang="zh-CN" altLang="en-US" dirty="0"/>
              <a:t>方法？</a:t>
            </a:r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虚函数在</a:t>
            </a:r>
            <a:r>
              <a:rPr lang="en-US" altLang="zh-CN" sz="3600" dirty="0" err="1"/>
              <a:t>miniC</a:t>
            </a:r>
            <a:r>
              <a:rPr lang="zh-CN" altLang="en-US" sz="3600" dirty="0"/>
              <a:t>中的应用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1" y="1845733"/>
            <a:ext cx="4998719" cy="4301731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为什么大费周章的使用虚函数而非指针强制类型转换，将</a:t>
            </a:r>
            <a:r>
              <a:rPr lang="en-US" altLang="zh-CN" dirty="0"/>
              <a:t>exp</a:t>
            </a:r>
            <a:r>
              <a:rPr lang="zh-CN" altLang="en-US" dirty="0"/>
              <a:t>转换回</a:t>
            </a:r>
            <a:r>
              <a:rPr lang="en-US" altLang="zh-CN" dirty="0" err="1"/>
              <a:t>NInteger</a:t>
            </a:r>
            <a:r>
              <a:rPr lang="zh-CN" altLang="en-US" dirty="0"/>
              <a:t>类型？再调用对应的</a:t>
            </a:r>
            <a:r>
              <a:rPr lang="en-US" altLang="zh-CN" dirty="0"/>
              <a:t>parse</a:t>
            </a:r>
            <a:r>
              <a:rPr lang="zh-CN" altLang="en-US" dirty="0"/>
              <a:t>方法？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如右图，</a:t>
            </a:r>
            <a:r>
              <a:rPr lang="en-US" altLang="zh-CN" dirty="0"/>
              <a:t>Exp</a:t>
            </a:r>
            <a:r>
              <a:rPr lang="zh-CN" altLang="en-US" dirty="0"/>
              <a:t>会有非常多的子类，在</a:t>
            </a:r>
            <a:r>
              <a:rPr lang="en-US" altLang="zh-CN" dirty="0" err="1"/>
              <a:t>NDec</a:t>
            </a:r>
            <a:r>
              <a:rPr lang="zh-CN" altLang="en-US" dirty="0"/>
              <a:t>中很难判断，而虚函数就很方便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3663" y="-56271"/>
            <a:ext cx="6018337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518942"/>
            <a:ext cx="4381532" cy="28527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虚函数在</a:t>
            </a:r>
            <a:r>
              <a:rPr lang="en-US" altLang="zh-CN" dirty="0" err="1"/>
              <a:t>miniC</a:t>
            </a:r>
            <a:r>
              <a:rPr lang="zh-CN" altLang="en-US" dirty="0"/>
              <a:t>中的应用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1" y="1845733"/>
            <a:ext cx="4998719" cy="4301731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为什么大费周章的使用虚函数而非指针强制类型转换，将</a:t>
            </a:r>
            <a:r>
              <a:rPr lang="en-US" altLang="zh-CN" dirty="0"/>
              <a:t>exp</a:t>
            </a:r>
            <a:r>
              <a:rPr lang="zh-CN" altLang="en-US" dirty="0"/>
              <a:t>转换回</a:t>
            </a:r>
            <a:r>
              <a:rPr lang="en-US" altLang="zh-CN" dirty="0" err="1"/>
              <a:t>NInteger</a:t>
            </a:r>
            <a:r>
              <a:rPr lang="zh-CN" altLang="en-US" dirty="0"/>
              <a:t>类型？再调用对应的</a:t>
            </a:r>
            <a:r>
              <a:rPr lang="en-US" altLang="zh-CN" dirty="0"/>
              <a:t>parse</a:t>
            </a:r>
            <a:r>
              <a:rPr lang="zh-CN" altLang="en-US" dirty="0"/>
              <a:t>方法？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作者没去想其他方法，或许可以把子类的相关信息存在某个地方，在右图代码处进行判断。。。。。或许。。自行设计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0375" y="2867543"/>
            <a:ext cx="4381532" cy="28527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LLVM API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LLVM</a:t>
            </a:r>
            <a:r>
              <a:rPr lang="zh-CN" altLang="en-US" dirty="0"/>
              <a:t>在</a:t>
            </a:r>
            <a:r>
              <a:rPr lang="en-US" altLang="zh-CN" dirty="0" err="1"/>
              <a:t>miniC</a:t>
            </a:r>
            <a:r>
              <a:rPr lang="zh-CN" altLang="en-US" dirty="0"/>
              <a:t>中承担着中间代码生成和代码优化的工作。</a:t>
            </a:r>
            <a:endParaRPr lang="en-US" altLang="zh-CN" dirty="0"/>
          </a:p>
          <a:p>
            <a:r>
              <a:rPr lang="en-US" altLang="zh-CN" dirty="0" err="1"/>
              <a:t>miniC</a:t>
            </a:r>
            <a:r>
              <a:rPr lang="zh-CN" altLang="en-US" dirty="0"/>
              <a:t>通过利用</a:t>
            </a:r>
            <a:r>
              <a:rPr lang="en-US" altLang="zh-CN" dirty="0"/>
              <a:t>LLVM</a:t>
            </a:r>
            <a:r>
              <a:rPr lang="zh-CN" altLang="en-US" dirty="0"/>
              <a:t>将语法树转换到</a:t>
            </a:r>
            <a:r>
              <a:rPr lang="en-US" altLang="zh-CN" dirty="0"/>
              <a:t>LLVM</a:t>
            </a:r>
            <a:r>
              <a:rPr lang="zh-CN" altLang="en-US" dirty="0"/>
              <a:t>中间代码</a:t>
            </a:r>
            <a:r>
              <a:rPr lang="en-US" altLang="zh-CN" dirty="0"/>
              <a:t>IR</a:t>
            </a:r>
            <a:r>
              <a:rPr lang="zh-CN" altLang="en-US" dirty="0"/>
              <a:t>，实现便捷高效、高兼容性的特点。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6957" y="2722882"/>
            <a:ext cx="6405609" cy="24003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LLVM API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03412" y="1843118"/>
            <a:ext cx="4403157" cy="402272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40" y="2345754"/>
            <a:ext cx="1809763" cy="30670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12118" y="1978784"/>
            <a:ext cx="1605669" cy="275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申请空间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10882" y="2346293"/>
            <a:ext cx="1448164" cy="280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初始化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93649" y="3613849"/>
            <a:ext cx="1141906" cy="240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799563" y="2626301"/>
            <a:ext cx="3959483" cy="643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467478" y="2136338"/>
            <a:ext cx="48702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a=</a:t>
            </a:r>
            <a:r>
              <a:rPr lang="en-US" altLang="zh-CN" dirty="0" err="1"/>
              <a:t>a+b</a:t>
            </a:r>
            <a:r>
              <a:rPr lang="en-US" altLang="zh-CN" dirty="0"/>
              <a:t>;</a:t>
            </a:r>
            <a:r>
              <a:rPr lang="zh-CN" altLang="en-US" dirty="0"/>
              <a:t>转换到</a:t>
            </a:r>
            <a:r>
              <a:rPr lang="en-US" altLang="zh-CN" dirty="0"/>
              <a:t>IR</a:t>
            </a:r>
            <a:endParaRPr lang="en-US" altLang="zh-CN" dirty="0"/>
          </a:p>
          <a:p>
            <a:r>
              <a:rPr lang="zh-CN" altLang="en-US" dirty="0"/>
              <a:t>先加载数据到临时变量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load i32, i32* %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align 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load i32, i32* %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align 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i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再进行计算</a:t>
            </a:r>
            <a:endParaRPr lang="en-US" altLang="zh-CN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add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nsw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i32 %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%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;%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a+b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dirty="0"/>
            </a:b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然后保存计算结果</a:t>
            </a:r>
            <a:endParaRPr lang="en-US" altLang="zh-CN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store i32 %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i32* %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align 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;a=%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dirty="0"/>
            </a:br>
            <a:endParaRPr lang="en-US" altLang="zh-CN" b="0" i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LLVM API task401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1097280" y="1847176"/>
            <a:ext cx="10058400" cy="4023360"/>
          </a:xfrm>
        </p:spPr>
        <p:txBody>
          <a:bodyPr/>
          <a:lstStyle/>
          <a:p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输出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HUSTCSE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74540" y="2147963"/>
            <a:ext cx="60967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define 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dso_local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#0 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;a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 ;b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load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;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********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********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;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********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********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load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ret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55824" y="1406613"/>
            <a:ext cx="60967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load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83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load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load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67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load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83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load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69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load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左大括号 17"/>
          <p:cNvSpPr/>
          <p:nvPr/>
        </p:nvSpPr>
        <p:spPr>
          <a:xfrm>
            <a:off x="4397405" y="1576552"/>
            <a:ext cx="936276" cy="4965152"/>
          </a:xfrm>
          <a:prstGeom prst="leftBrace">
            <a:avLst>
              <a:gd name="adj1" fmla="val 8333"/>
              <a:gd name="adj2" fmla="val 604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002508" y="1955678"/>
            <a:ext cx="1341192" cy="57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0002508" y="2770543"/>
            <a:ext cx="1341192" cy="57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0002508" y="3572285"/>
            <a:ext cx="1341192" cy="57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97406" y="3659200"/>
            <a:ext cx="1111497" cy="57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LLVM API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1097280" y="1847176"/>
            <a:ext cx="9958647" cy="4023360"/>
          </a:xfrm>
        </p:spPr>
        <p:txBody>
          <a:bodyPr/>
          <a:lstStyle/>
          <a:p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程序根据输入的单个字符进行判断，如果是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，则输出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；否则，输出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。</a:t>
            </a:r>
            <a:endParaRPr lang="zh-CN" alt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410" y="2271833"/>
            <a:ext cx="60967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define 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dso_local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#0 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store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;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********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********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;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********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end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********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</a:t>
            </a:r>
            <a:endParaRPr lang="zh-CN" alt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store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ret 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22172" y="2177084"/>
            <a:ext cx="60967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load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i32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align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icmp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eq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97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i1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label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label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 ; preds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89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label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                                             ; preds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call i32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i32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label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 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200116" y="2388815"/>
            <a:ext cx="682518" cy="3784479"/>
          </a:xfrm>
          <a:prstGeom prst="leftBrace">
            <a:avLst>
              <a:gd name="adj1" fmla="val 8333"/>
              <a:gd name="adj2" fmla="val 571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52122" y="2485068"/>
            <a:ext cx="1793799" cy="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是否为</a:t>
            </a:r>
            <a:r>
              <a:rPr lang="en-US" altLang="zh-CN" dirty="0"/>
              <a:t>’a’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320974" y="3530722"/>
            <a:ext cx="2137464" cy="905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条件为真</a:t>
            </a:r>
            <a:endParaRPr lang="en-US" altLang="zh-CN" dirty="0"/>
          </a:p>
          <a:p>
            <a:pPr algn="ctr"/>
            <a:r>
              <a:rPr lang="zh-CN" altLang="en-US" dirty="0"/>
              <a:t>输出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320974" y="4964158"/>
            <a:ext cx="2137464" cy="905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条件为假</a:t>
            </a:r>
            <a:endParaRPr lang="en-US" altLang="zh-CN" dirty="0"/>
          </a:p>
          <a:p>
            <a:pPr algn="ctr"/>
            <a:r>
              <a:rPr lang="zh-CN" altLang="en-US" dirty="0"/>
              <a:t>输出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191739" y="5392415"/>
            <a:ext cx="2479818" cy="296634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输出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HUSTCSE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0" y="52190"/>
            <a:ext cx="534311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[])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为参数变量申请空间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创建第一个变量 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AllocaInst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CreateAlloca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getInt32Ty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得到常量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1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const_1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ConstantInt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初始化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const_1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Function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calleeF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theModule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getFunction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处理参数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加载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load_a4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CreateLoad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getAllocatedType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load_a4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判断参数是否符合 自行处理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CreateCall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 begin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 end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设置返回值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CreateRet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const_1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verifyFunction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输出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theModule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outs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361425" y="52190"/>
            <a:ext cx="5517026" cy="670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ConstantInt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)),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load_a4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CreateLoad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getAllocatedType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load_a4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CreateCall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ConstantInt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)),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load_a4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CreateLoad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getAllocatedType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load_a4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CreateCall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ConstantInt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)),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load_a4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CreateLoad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getAllocatedType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load_a4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CreateCall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ConstantInt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)),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load_a4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CreateLoad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getAllocatedType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load_a4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CreateCall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ConstantInt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)),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load_a4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CreateLoad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getAllocatedType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load_a4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CreateCall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ConstantInt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)),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load_a4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CreateLoad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getAllocatedType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load_a4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CreateCall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1802549" y="376260"/>
            <a:ext cx="2034431" cy="55564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343115" y="196880"/>
            <a:ext cx="1193314" cy="875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331813" y="1220969"/>
            <a:ext cx="1193314" cy="875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31813" y="2301312"/>
            <a:ext cx="1193314" cy="875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296083" y="3377353"/>
            <a:ext cx="1193314" cy="875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296083" y="4453394"/>
            <a:ext cx="1193314" cy="875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296083" y="5529435"/>
            <a:ext cx="1193314" cy="875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0" y="3641167"/>
            <a:ext cx="10058400" cy="1450757"/>
          </a:xfrm>
        </p:spPr>
        <p:txBody>
          <a:bodyPr/>
          <a:lstStyle/>
          <a:p>
            <a:r>
              <a:rPr lang="en-US" altLang="zh-CN" dirty="0"/>
              <a:t>LLVM API task402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122502" y="4593621"/>
            <a:ext cx="3950734" cy="935814"/>
          </a:xfrm>
        </p:spPr>
        <p:txBody>
          <a:bodyPr>
            <a:normAutofit/>
          </a:bodyPr>
          <a:lstStyle/>
          <a:p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根据输入的单字符，判断：如果是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，则输出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；否则输出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。</a:t>
            </a:r>
            <a:endParaRPr lang="zh-CN" alt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0" y="52190"/>
            <a:ext cx="53431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默认输入函数</a:t>
            </a:r>
            <a:r>
              <a:rPr lang="en-US" altLang="zh-CN" sz="10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getchar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getArgs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FunctionType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getInt32Ty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getArgs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Function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getFunc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ExternalLinkage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                       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theModule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根据输入的单字符，判断，如果是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，则输出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，否则输出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。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设置返回类型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//begin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 end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设置返回值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CreateRet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const_0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verifyFunction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 Run the optimizer on the function.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zh-CN" sz="10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theFPM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-&gt;run(*f);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输出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theModule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outs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184517" y="-2333078"/>
            <a:ext cx="6693934" cy="1148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Type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retType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getInt32Ty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argsTypes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  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参数类型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argNames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参数名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无参，所以不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内容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得到函数类型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FunctionType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ft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retType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argsTypes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创建函数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ExternalLinkage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theModule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为函数的参数设置名字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setName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argNames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++]);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创建第一个基本块 函数入口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BasicBlock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bb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BasicBlock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SetInsertPoint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bb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为参数变量申请空间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无参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创建第一个变量 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AllocaInst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CreateAlloca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getInt32Ty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得到常量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0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const_0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ConstantInt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初始化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const_0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Function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calleeF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theModule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getFunction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处理参数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callgetchar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CreateCall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callgetchar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callgetchar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 if 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结构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先计算条件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加载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load_a2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CreateLoad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getAllocatedType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alloca_a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得到常量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'a'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const_a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ConstantInt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比较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compare_a_a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CreateICmpEQ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load_a2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comp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// signed greater than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创建条件为真和假应跳转的两个基本块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BasicBlock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thenb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BasicBlock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BasicBlock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elseb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BasicBlock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BasicBlock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ifcontb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BasicBlock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ifcont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根据</a:t>
            </a:r>
            <a:r>
              <a:rPr lang="en-US" altLang="zh-CN" sz="10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condVal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值跳转 真为</a:t>
            </a:r>
            <a:r>
              <a:rPr lang="en-US" altLang="zh-CN" sz="10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thenb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否则为</a:t>
            </a:r>
            <a:r>
              <a:rPr lang="en-US" altLang="zh-CN" sz="10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elseb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CreateCondBr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compare_a_a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thenb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elseb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进入</a:t>
            </a:r>
            <a:r>
              <a:rPr lang="en-US" altLang="zh-CN" sz="10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thenb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基本块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SetInsertPoint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thenb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得到常量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'Y'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const_Y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ConstantInt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const_Y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Function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calleeP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theModule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getFunction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putchar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CreateCall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calleeP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CreateBr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ifcontb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将创建的</a:t>
            </a:r>
            <a:r>
              <a:rPr lang="en-US" altLang="zh-CN" sz="10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elseb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基本块 插入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getBasicBlockList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elseb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进入 </a:t>
            </a:r>
            <a:r>
              <a:rPr lang="en-US" altLang="zh-CN" sz="10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elseb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SetInsertPoint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elseb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得到常量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'N'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Value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const_N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ConstantInt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theContext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APInt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0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const_N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CreateCall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calleeP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argsV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callputchar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CreateBr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ifcontb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将创建的</a:t>
            </a:r>
            <a:r>
              <a:rPr lang="en-US" altLang="zh-CN" sz="10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ifcontb</a:t>
            </a:r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基本块 插入</a:t>
            </a:r>
            <a:endParaRPr lang="zh-CN" alt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getBasicBlockList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ifcontb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sz="10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进入 </a:t>
            </a:r>
            <a:r>
              <a:rPr lang="en-US" altLang="zh-CN" sz="10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infcontb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SetInsertPoint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ifcontb</a:t>
            </a:r>
            <a:r>
              <a:rPr lang="en-US" altLang="zh-CN" sz="10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1802549" y="376260"/>
            <a:ext cx="2034431" cy="5556402"/>
          </a:xfrm>
          <a:prstGeom prst="leftBrace">
            <a:avLst>
              <a:gd name="adj1" fmla="val 8333"/>
              <a:gd name="adj2" fmla="val 253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719043" y="4051361"/>
            <a:ext cx="1338787" cy="49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ICMPEQ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Bison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2424853" cy="4023360"/>
              </a:xfrm>
            </p:spPr>
            <p:txBody>
              <a:bodyPr/>
              <a:lstStyle/>
              <a:p>
                <a:r>
                  <a:rPr lang="en-US" altLang="zh-CN" dirty="0"/>
                  <a:t>Calc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altLang="zh-CN" dirty="0"/>
                  <a:t> ε</a:t>
                </a:r>
                <a:endParaRPr lang="en-US" altLang="zh-CN" dirty="0"/>
              </a:p>
              <a:p>
                <a:r>
                  <a:rPr lang="en-US" altLang="zh-CN" dirty="0"/>
                  <a:t>| Exp</a:t>
                </a:r>
                <a:endParaRPr lang="en-US" altLang="zh-CN" dirty="0"/>
              </a:p>
              <a:p>
                <a:r>
                  <a:rPr lang="en-US" altLang="zh-CN" dirty="0"/>
                  <a:t>Exp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r>
                      <a:rPr lang="el-GR" altLang="zh-CN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altLang="zh-CN" dirty="0"/>
                  <a:t> </a:t>
                </a:r>
                <a:r>
                  <a:rPr lang="en-US" altLang="zh-CN" dirty="0"/>
                  <a:t>Factor</a:t>
                </a:r>
                <a:endParaRPr lang="en-US" altLang="zh-CN" dirty="0"/>
              </a:p>
              <a:p>
                <a:r>
                  <a:rPr lang="en-US" altLang="zh-CN" dirty="0"/>
                  <a:t>| Exp ADD Factor</a:t>
                </a:r>
                <a:endParaRPr lang="en-US" altLang="zh-CN" dirty="0"/>
              </a:p>
              <a:p>
                <a:r>
                  <a:rPr lang="en-US" altLang="zh-CN" dirty="0"/>
                  <a:t>| Exp SUB Factor</a:t>
                </a:r>
                <a:endParaRPr lang="en-US" altLang="zh-CN" dirty="0"/>
              </a:p>
              <a:p>
                <a:r>
                  <a:rPr lang="en-US" altLang="zh-CN" dirty="0"/>
                  <a:t>Factor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r>
                      <a:rPr lang="el-GR" altLang="zh-CN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altLang="zh-CN" dirty="0"/>
                  <a:t> </a:t>
                </a:r>
                <a:r>
                  <a:rPr lang="en-US" altLang="zh-CN" dirty="0"/>
                  <a:t>Term</a:t>
                </a:r>
                <a:endParaRPr lang="en-US" altLang="zh-CN" dirty="0"/>
              </a:p>
              <a:p>
                <a:r>
                  <a:rPr lang="en-US" altLang="zh-CN" dirty="0"/>
                  <a:t>| Factor MUL Term</a:t>
                </a:r>
                <a:endParaRPr lang="en-US" altLang="zh-CN" dirty="0"/>
              </a:p>
              <a:p>
                <a:r>
                  <a:rPr lang="en-US" altLang="zh-CN" dirty="0"/>
                  <a:t>| Factor DIV TERM</a:t>
                </a:r>
                <a:endParaRPr lang="en-US" altLang="zh-CN" dirty="0"/>
              </a:p>
              <a:p>
                <a:r>
                  <a:rPr lang="en-US" altLang="zh-CN" dirty="0"/>
                  <a:t>Term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r>
                      <a:rPr lang="el-GR" altLang="zh-CN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altLang="zh-CN" dirty="0"/>
                  <a:t> </a:t>
                </a:r>
                <a:r>
                  <a:rPr lang="en-US" altLang="zh-CN" dirty="0"/>
                  <a:t>INT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2424853" cy="4023360"/>
              </a:xfrm>
              <a:blipFill rotWithShape="1">
                <a:blip r:embed="rId1"/>
                <a:stretch>
                  <a:fillRect t="-11" r="17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/>
              <p:nvPr/>
            </p:nvSpPr>
            <p:spPr>
              <a:xfrm>
                <a:off x="3522133" y="1842121"/>
                <a:ext cx="4236340" cy="402336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175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7055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935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815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09982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845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87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895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anose="020F0502020204030204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Calc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l-GR" altLang="zh-CN" dirty="0"/>
                  <a:t> </a:t>
                </a:r>
                <a:r>
                  <a:rPr lang="en-US" altLang="zh-CN" dirty="0"/>
                  <a:t>%empty</a:t>
                </a:r>
                <a:endParaRPr lang="en-US" altLang="zh-CN" dirty="0"/>
              </a:p>
              <a:p>
                <a:r>
                  <a:rPr lang="en-US" altLang="zh-CN" dirty="0"/>
                  <a:t>| Exp  {…}</a:t>
                </a:r>
                <a:endParaRPr lang="en-US" altLang="zh-CN" dirty="0"/>
              </a:p>
              <a:p>
                <a:r>
                  <a:rPr lang="en-US" altLang="zh-CN" dirty="0"/>
                  <a:t>Exp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r>
                      <a:rPr lang="el-GR" altLang="zh-CN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altLang="zh-CN" dirty="0"/>
                  <a:t> </a:t>
                </a:r>
                <a:r>
                  <a:rPr lang="en-US" altLang="zh-CN" dirty="0"/>
                  <a:t>Factor {…}</a:t>
                </a:r>
                <a:endParaRPr lang="en-US" altLang="zh-CN" dirty="0"/>
              </a:p>
              <a:p>
                <a:r>
                  <a:rPr lang="en-US" altLang="zh-CN" dirty="0"/>
                  <a:t>| Exp ADD Factor{…}</a:t>
                </a:r>
                <a:endParaRPr lang="en-US" altLang="zh-CN" dirty="0"/>
              </a:p>
              <a:p>
                <a:r>
                  <a:rPr lang="en-US" altLang="zh-CN" dirty="0"/>
                  <a:t>| Exp SUB Factor {…}</a:t>
                </a:r>
                <a:endParaRPr lang="en-US" altLang="zh-CN" dirty="0"/>
              </a:p>
              <a:p>
                <a:r>
                  <a:rPr lang="en-US" altLang="zh-CN" dirty="0"/>
                  <a:t>Factor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r>
                      <a:rPr lang="el-GR" altLang="zh-CN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altLang="zh-CN" dirty="0"/>
                  <a:t> </a:t>
                </a:r>
                <a:r>
                  <a:rPr lang="en-US" altLang="zh-CN" dirty="0"/>
                  <a:t>Term {…}</a:t>
                </a:r>
                <a:endParaRPr lang="en-US" altLang="zh-CN" dirty="0"/>
              </a:p>
              <a:p>
                <a:r>
                  <a:rPr lang="en-US" altLang="zh-CN" dirty="0"/>
                  <a:t>| Factor MUL Term {…}</a:t>
                </a:r>
                <a:endParaRPr lang="en-US" altLang="zh-CN" dirty="0"/>
              </a:p>
              <a:p>
                <a:r>
                  <a:rPr lang="en-US" altLang="zh-CN" dirty="0"/>
                  <a:t>| Factor DIV TERM {…}</a:t>
                </a:r>
                <a:endParaRPr lang="en-US" altLang="zh-CN" dirty="0"/>
              </a:p>
              <a:p>
                <a:r>
                  <a:rPr lang="en-US" altLang="zh-CN" dirty="0"/>
                  <a:t>Term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r>
                      <a:rPr lang="el-GR" altLang="zh-CN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altLang="zh-CN" dirty="0"/>
                  <a:t> </a:t>
                </a:r>
                <a:r>
                  <a:rPr lang="en-US" altLang="zh-CN" dirty="0"/>
                  <a:t>INT  {…}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33" y="1842121"/>
                <a:ext cx="4236340" cy="4023360"/>
              </a:xfrm>
              <a:prstGeom prst="rect">
                <a:avLst/>
              </a:prstGeom>
              <a:blipFill rotWithShape="1">
                <a:blip r:embed="rId2"/>
                <a:stretch>
                  <a:fillRect l="-10" t="-15" r="1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LLVM PASS lab5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计算函数中基本块的数量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4570907" y="1796449"/>
            <a:ext cx="60967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CountPass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FunctionPass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ID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CountPass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FunctionPass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runOnFunction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/********begin*********/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	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outs()&lt;&lt; </a:t>
            </a:r>
            <a:r>
              <a:rPr lang="en-US" altLang="zh-CN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F.getBasicBlockList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().size();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outs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write_escaped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'\n';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1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 /******** end *********/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 // namespace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LLVM PASS lab5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利用工具调用</a:t>
            </a:r>
            <a:r>
              <a:rPr lang="en-US" altLang="zh-CN" dirty="0"/>
              <a:t>PASS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048365" y="3245428"/>
            <a:ext cx="6096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opt --mem2reg test.txt -S &gt; </a:t>
            </a:r>
            <a:r>
              <a:rPr lang="en-US" altLang="zh-CN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test.ll</a:t>
            </a:r>
            <a:endParaRPr lang="en-US" altLang="zh-CN" b="0" dirty="0">
              <a:solidFill>
                <a:srgbClr val="9C5D27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llc test.ll -o test.s</a:t>
            </a:r>
            <a:endParaRPr lang="pt-BR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clang </a:t>
            </a:r>
            <a:r>
              <a:rPr lang="en-US" altLang="zh-CN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test.s</a:t>
            </a:r>
            <a:r>
              <a:rPr lang="en-US" altLang="zh-CN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 -o test</a:t>
            </a:r>
            <a:endParaRPr lang="en-US" altLang="zh-C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语义分析与中间代码生成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4227342" cy="4023360"/>
          </a:xfrm>
        </p:spPr>
        <p:txBody>
          <a:bodyPr/>
          <a:lstStyle/>
          <a:p>
            <a:r>
              <a:rPr lang="zh-CN" altLang="en-US" dirty="0"/>
              <a:t>与之前介绍的框架是一样的，不同之处在于</a:t>
            </a:r>
            <a:r>
              <a:rPr lang="en-US" altLang="zh-CN" dirty="0"/>
              <a:t>main</a:t>
            </a:r>
            <a:r>
              <a:rPr lang="zh-CN" altLang="en-US" dirty="0"/>
              <a:t>函数</a:t>
            </a:r>
            <a:r>
              <a:rPr lang="en-US" altLang="zh-CN" dirty="0"/>
              <a:t>44</a:t>
            </a:r>
            <a:r>
              <a:rPr lang="zh-CN" altLang="en-US" dirty="0"/>
              <a:t>行调用了</a:t>
            </a:r>
            <a:r>
              <a:rPr lang="en-US" altLang="zh-CN" dirty="0" err="1"/>
              <a:t>NProgram</a:t>
            </a:r>
            <a:r>
              <a:rPr lang="en-US" altLang="zh-CN" dirty="0"/>
              <a:t> *p</a:t>
            </a:r>
            <a:r>
              <a:rPr lang="zh-CN" altLang="en-US" dirty="0"/>
              <a:t>的</a:t>
            </a:r>
            <a:r>
              <a:rPr lang="en-US" altLang="zh-CN" dirty="0" err="1"/>
              <a:t>codegen</a:t>
            </a:r>
            <a:r>
              <a:rPr lang="zh-CN" altLang="en-US" dirty="0"/>
              <a:t>方法。</a:t>
            </a:r>
            <a:endParaRPr lang="en-US" altLang="zh-CN" dirty="0"/>
          </a:p>
          <a:p>
            <a:r>
              <a:rPr lang="en-US" altLang="zh-CN" dirty="0" err="1"/>
              <a:t>codegen</a:t>
            </a:r>
            <a:r>
              <a:rPr lang="zh-CN" altLang="en-US" dirty="0"/>
              <a:t>方法的运行原理与</a:t>
            </a:r>
            <a:r>
              <a:rPr lang="en-US" altLang="zh-CN" dirty="0"/>
              <a:t>parse</a:t>
            </a:r>
            <a:r>
              <a:rPr lang="zh-CN" altLang="en-US" dirty="0"/>
              <a:t>相同，但承载着语义分析和中间代码生成的功能。</a:t>
            </a:r>
            <a:endParaRPr lang="en-US" altLang="zh-CN" dirty="0"/>
          </a:p>
          <a:p>
            <a:r>
              <a:rPr lang="zh-CN" altLang="en-US" dirty="0"/>
              <a:t>只需要补充</a:t>
            </a:r>
            <a:r>
              <a:rPr lang="en-US" altLang="zh-CN" dirty="0"/>
              <a:t>astnode.cpp</a:t>
            </a:r>
            <a:r>
              <a:rPr lang="zh-CN" altLang="en-US" dirty="0"/>
              <a:t>的内容即可。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2966" y="1737360"/>
            <a:ext cx="2352692" cy="22383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658" y="1737360"/>
            <a:ext cx="4162455" cy="43767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426480" y="4751380"/>
            <a:ext cx="2056307" cy="2625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04528" y="2218186"/>
            <a:ext cx="1666921" cy="275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语义分析与中间代码生成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4227342" cy="402336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2966" y="1737360"/>
            <a:ext cx="2352692" cy="22383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658" y="1737360"/>
            <a:ext cx="4162455" cy="43767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426480" y="4751380"/>
            <a:ext cx="2056307" cy="2625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04528" y="2218186"/>
            <a:ext cx="1666921" cy="275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miniC</a:t>
            </a:r>
            <a:r>
              <a:rPr lang="zh-CN" altLang="en-US" dirty="0"/>
              <a:t>语言疑难点分析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编译原理实验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miniC</a:t>
            </a:r>
            <a:r>
              <a:rPr lang="zh-CN" altLang="en-US" dirty="0"/>
              <a:t>内容介绍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miniC</a:t>
            </a:r>
            <a:r>
              <a:rPr lang="zh-CN" altLang="en-US" dirty="0"/>
              <a:t>语言框架设计的目的是降低工作量、降低难度、提高知识学习利用的效率。</a:t>
            </a:r>
            <a:endParaRPr lang="en-US" altLang="zh-CN" dirty="0"/>
          </a:p>
          <a:p>
            <a:r>
              <a:rPr lang="en-US" altLang="zh-CN" dirty="0" err="1">
                <a:highlight>
                  <a:srgbClr val="FFFF00"/>
                </a:highlight>
              </a:rPr>
              <a:t>miniC</a:t>
            </a:r>
            <a:r>
              <a:rPr lang="zh-CN" altLang="en-US" dirty="0">
                <a:highlight>
                  <a:srgbClr val="FFFF00"/>
                </a:highlight>
              </a:rPr>
              <a:t>语言模仿</a:t>
            </a:r>
            <a:r>
              <a:rPr lang="en-US" altLang="zh-CN" dirty="0">
                <a:highlight>
                  <a:srgbClr val="FFFF00"/>
                </a:highlight>
              </a:rPr>
              <a:t>C</a:t>
            </a:r>
            <a:r>
              <a:rPr lang="zh-CN" altLang="en-US" dirty="0">
                <a:highlight>
                  <a:srgbClr val="FFFF00"/>
                </a:highlight>
              </a:rPr>
              <a:t>语言，是强类型、编译型语言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miniC</a:t>
            </a:r>
            <a:r>
              <a:rPr lang="zh-CN" altLang="en-US" dirty="0"/>
              <a:t>语言框架包括文法设计、词法语法分析、语义分析、中间代码生成、目标代码生成几部分。其中的文法设计参照附录文件。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重点在于语法分析、</a:t>
            </a:r>
            <a:r>
              <a:rPr lang="zh-CN" altLang="en-US" b="1" dirty="0">
                <a:highlight>
                  <a:srgbClr val="FFFF00"/>
                </a:highlight>
              </a:rPr>
              <a:t>语法树</a:t>
            </a:r>
            <a:r>
              <a:rPr lang="zh-CN" altLang="en-US" dirty="0">
                <a:highlight>
                  <a:srgbClr val="FFFF00"/>
                </a:highlight>
              </a:rPr>
              <a:t>构建、语义分析和</a:t>
            </a:r>
            <a:r>
              <a:rPr lang="zh-CN" altLang="en-US" b="1" dirty="0">
                <a:highlight>
                  <a:srgbClr val="FFFF00"/>
                </a:highlight>
              </a:rPr>
              <a:t>中间代码</a:t>
            </a:r>
            <a:r>
              <a:rPr lang="zh-CN" altLang="en-US" dirty="0">
                <a:highlight>
                  <a:srgbClr val="FFFF00"/>
                </a:highlight>
              </a:rPr>
              <a:t>生成。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不习惯</a:t>
            </a:r>
            <a:r>
              <a:rPr lang="en-US" altLang="zh-CN" dirty="0" err="1"/>
              <a:t>miniC</a:t>
            </a:r>
            <a:r>
              <a:rPr lang="zh-CN" altLang="en-US" dirty="0"/>
              <a:t>框架，可以自行设计，通过评测样例。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miniC</a:t>
            </a:r>
            <a:r>
              <a:rPr lang="zh-CN" altLang="en-US" dirty="0"/>
              <a:t>语言框架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main.cpp : </a:t>
            </a:r>
            <a:r>
              <a:rPr lang="zh-CN" altLang="en-US" dirty="0"/>
              <a:t>运行入口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2219533"/>
            <a:ext cx="2319354" cy="22526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634" y="2219533"/>
            <a:ext cx="3595714" cy="34957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07628" y="3548223"/>
            <a:ext cx="1426289" cy="192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词法分析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707628" y="3743660"/>
            <a:ext cx="1426290" cy="227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语法分析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31285" y="4167318"/>
            <a:ext cx="1426290" cy="227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遍历语法树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266185" y="4841911"/>
            <a:ext cx="1585252" cy="521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语义分析和中间代码生成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012348" y="4614404"/>
            <a:ext cx="1585252" cy="227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装载优化模块</a:t>
            </a:r>
            <a:endParaRPr lang="zh-CN" altLang="en-US" dirty="0"/>
          </a:p>
        </p:txBody>
      </p:sp>
      <p:sp>
        <p:nvSpPr>
          <p:cNvPr id="14" name="内容占位符 2"/>
          <p:cNvSpPr txBox="1"/>
          <p:nvPr/>
        </p:nvSpPr>
        <p:spPr>
          <a:xfrm>
            <a:off x="7162800" y="1954108"/>
            <a:ext cx="459950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token.l</a:t>
            </a:r>
            <a:r>
              <a:rPr lang="en-US" altLang="zh-CN" dirty="0"/>
              <a:t>: </a:t>
            </a:r>
            <a:r>
              <a:rPr lang="zh-CN" altLang="en-US" dirty="0"/>
              <a:t>词法分析文件 已经全部给出 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miniC</a:t>
            </a:r>
            <a:r>
              <a:rPr lang="zh-CN" altLang="en-US" dirty="0"/>
              <a:t>语言框架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en-US" altLang="zh-CN" dirty="0" err="1"/>
              <a:t>Makefile</a:t>
            </a:r>
            <a:r>
              <a:rPr lang="en-US" altLang="zh-CN" dirty="0"/>
              <a:t> :</a:t>
            </a:r>
            <a:r>
              <a:rPr lang="zh-CN" altLang="en-US" dirty="0"/>
              <a:t> 编译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2175585"/>
            <a:ext cx="4729197" cy="3171848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>
          <a:xfrm>
            <a:off x="6126480" y="1845734"/>
            <a:ext cx="499872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parser.cpp</a:t>
            </a:r>
            <a:r>
              <a:rPr lang="zh-CN" altLang="en-US" dirty="0"/>
              <a:t>等为编译产生的中间文件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目标文件为</a:t>
            </a:r>
            <a:r>
              <a:rPr lang="en-US" altLang="zh-CN" dirty="0" err="1"/>
              <a:t>minic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032528" y="3018833"/>
            <a:ext cx="3696976" cy="1605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70456" y="3468466"/>
            <a:ext cx="1641545" cy="660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依赖关系</a:t>
            </a:r>
            <a:endParaRPr lang="zh-CN" altLang="en-US" dirty="0"/>
          </a:p>
        </p:txBody>
      </p:sp>
      <p:sp>
        <p:nvSpPr>
          <p:cNvPr id="10" name="右大括号 9"/>
          <p:cNvSpPr/>
          <p:nvPr/>
        </p:nvSpPr>
        <p:spPr>
          <a:xfrm>
            <a:off x="4759984" y="3018833"/>
            <a:ext cx="223277" cy="15662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miniC</a:t>
            </a:r>
            <a:r>
              <a:rPr lang="zh-CN" altLang="en-US" dirty="0"/>
              <a:t>语言框架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parser.y</a:t>
            </a:r>
            <a:r>
              <a:rPr lang="en-US" altLang="zh-CN" dirty="0"/>
              <a:t> : </a:t>
            </a:r>
            <a:r>
              <a:rPr lang="zh-CN" altLang="en-US" dirty="0"/>
              <a:t>已经给出</a:t>
            </a:r>
            <a:r>
              <a:rPr lang="en-US" altLang="zh-CN" dirty="0"/>
              <a:t>token</a:t>
            </a:r>
            <a:r>
              <a:rPr lang="zh-CN" altLang="en-US" dirty="0"/>
              <a:t>描述 需要根据需要补充优先级、规则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280" y="2201912"/>
            <a:ext cx="9297853" cy="40506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miniC</a:t>
            </a:r>
            <a:r>
              <a:rPr lang="zh-CN" altLang="en-US" dirty="0"/>
              <a:t>文法设计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参考附录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en-US" altLang="zh-CN" dirty="0"/>
              <a:t>C</a:t>
            </a:r>
            <a:r>
              <a:rPr lang="zh-CN" altLang="en-US" dirty="0"/>
              <a:t>语言文法。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2745440"/>
            <a:ext cx="5853155" cy="33861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66" y="1581157"/>
            <a:ext cx="3890991" cy="444820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DViZWJjMzViZjUzOTdjZWVjOWU2MWI0ZGM4NjIwZjcifQ==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10545</Words>
  <Application>WPS 演示</Application>
  <PresentationFormat>宽屏</PresentationFormat>
  <Paragraphs>497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Cambria Math</vt:lpstr>
      <vt:lpstr>Calibri Light</vt:lpstr>
      <vt:lpstr>微软雅黑</vt:lpstr>
      <vt:lpstr>Arial Unicode MS</vt:lpstr>
      <vt:lpstr>等线</vt:lpstr>
      <vt:lpstr>Consolas</vt:lpstr>
      <vt:lpstr>回顾</vt:lpstr>
      <vt:lpstr>PowerPoint 演示文稿</vt:lpstr>
      <vt:lpstr>Flex&amp;Bison</vt:lpstr>
      <vt:lpstr>Bison</vt:lpstr>
      <vt:lpstr>miniC语言疑难点分析</vt:lpstr>
      <vt:lpstr>miniC内容介绍</vt:lpstr>
      <vt:lpstr>miniC语言框架</vt:lpstr>
      <vt:lpstr>miniC语言框架</vt:lpstr>
      <vt:lpstr>miniC语言框架</vt:lpstr>
      <vt:lpstr>miniC文法设计</vt:lpstr>
      <vt:lpstr>语法树构造与输出</vt:lpstr>
      <vt:lpstr>语法树构造与输出</vt:lpstr>
      <vt:lpstr>语法树构造与输出</vt:lpstr>
      <vt:lpstr>语法树构造与输出流程</vt:lpstr>
      <vt:lpstr>语法树构造与输出流程</vt:lpstr>
      <vt:lpstr>语法树构造与输出流程</vt:lpstr>
      <vt:lpstr>语法树构造与输出流程</vt:lpstr>
      <vt:lpstr>虚函数在miniC中的应用</vt:lpstr>
      <vt:lpstr>虚函数在miniC中的应用</vt:lpstr>
      <vt:lpstr>虚函数在miniC中的应用</vt:lpstr>
      <vt:lpstr>虚函数在miniC中的应用</vt:lpstr>
      <vt:lpstr>虚函数在miniC中的应用</vt:lpstr>
      <vt:lpstr>虚函数在miniC中的应用</vt:lpstr>
      <vt:lpstr>虚函数在miniC中的应用</vt:lpstr>
      <vt:lpstr>LLVM API</vt:lpstr>
      <vt:lpstr>LLVM API</vt:lpstr>
      <vt:lpstr>LLVM API task401</vt:lpstr>
      <vt:lpstr>LLVM API</vt:lpstr>
      <vt:lpstr>LLVM API task402</vt:lpstr>
      <vt:lpstr>PowerPoint 演示文稿</vt:lpstr>
      <vt:lpstr>LLVM PASS lab5</vt:lpstr>
      <vt:lpstr>LLVM PASS lab5</vt:lpstr>
      <vt:lpstr>语义分析与中间代码生成</vt:lpstr>
      <vt:lpstr>语义分析与中间代码生成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实验平台使用</dc:title>
  <dc:creator>ming</dc:creator>
  <cp:lastModifiedBy>啊呜呼哀</cp:lastModifiedBy>
  <cp:revision>39</cp:revision>
  <dcterms:created xsi:type="dcterms:W3CDTF">2022-10-27T08:26:00Z</dcterms:created>
  <dcterms:modified xsi:type="dcterms:W3CDTF">2023-12-16T16:43:44Z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4F6C327D7CA54F8AAADBA7F62ADD12EE_12</vt:lpwstr>
  </property>
  <property fmtid="{D5CDD505-2E9C-101B-9397-08002B2CF9AE}" pid="3" name="KSOProductBuildVer">
    <vt:lpwstr>2052-12.1.0.16120</vt:lpwstr>
  </property>
</Properties>
</file>